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media1.m4a" ContentType="audio/unknown"/>
  <Override PartName="/ppt/notesSlides/notesSlide3.xml" ContentType="application/vnd.openxmlformats-officedocument.presentationml.notesSlide+xml"/>
  <Override PartName="/ppt/media/media2.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s>

</file>

<file path=ppt/media/image1.png>
</file>

<file path=ppt/media/image1.tif>
</file>

<file path=ppt/media/image2.png>
</file>

<file path=ppt/media/image3.png>
</file>

<file path=ppt/media/media1.m4a>
</file>

<file path=ppt/media/media2.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2" name="Shape 152"/>
          <p:cNvSpPr/>
          <p:nvPr>
            <p:ph type="sldImg"/>
          </p:nvPr>
        </p:nvSpPr>
        <p:spPr>
          <a:xfrm>
            <a:off x="1143000" y="685800"/>
            <a:ext cx="4572000" cy="3429000"/>
          </a:xfrm>
          <a:prstGeom prst="rect">
            <a:avLst/>
          </a:prstGeom>
        </p:spPr>
        <p:txBody>
          <a:bodyPr/>
          <a:lstStyle/>
          <a:p>
            <a:pPr/>
          </a:p>
        </p:txBody>
      </p:sp>
      <p:sp>
        <p:nvSpPr>
          <p:cNvPr id="153" name="Shape 15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As to the logistics of this course… They are standard: the syllabus and course policies are in their usual bCourses place; our course number for bCourses is 1493152. You are responsible for reading and knowing the syllabus and course policies.</a:t>
            </a:r>
          </a:p>
          <a:p>
            <a:pPr/>
          </a:p>
          <a:p>
            <a:pPr/>
            <a:r>
              <a:t>The principal required reading for the course is the draft of my 20th century economic history book, which I am distributing to you in pieces.</a:t>
            </a:r>
          </a:p>
          <a:p>
            <a:pPr/>
          </a:p>
          <a:p>
            <a:pPr/>
            <a:r>
              <a:t>That is not the only required book, however. We require you—as class begins—to read Partha Dasgupta’s Economics: A Very Short Introduction as a warmup exercise: it is not a substitute for but rather a complement to Econ 1, and it is meant to remind you of economics as a discipline and get your thoughts moving as to what a history course like this that is an economic history course is likely both to see clearly and not see at all as we look at world history in the 20th century.</a:t>
            </a:r>
          </a:p>
          <a:p>
            <a:pPr/>
          </a:p>
          <a:p>
            <a:pPr/>
            <a:r>
              <a:t>We require you to read Robert Allen’s Global Economic History: A Very Short Introduction as a cooldown exercise and as a review. Allen has a somewhat different take on the world economy in the 20th century than I do. Reading him will: (a) provide a critique of my interpretation that you may find useful, (b) remind you of my interpretation, especially where it differs from his, and so aid in active learning, and (c) possibly strike sparks for questions you might investigate as you go about your lives.</a:t>
            </a:r>
          </a:p>
          <a:p>
            <a:pPr/>
          </a:p>
          <a:p>
            <a:pPr/>
            <a:r>
              <a:t>In between, we have Barry Eichengreen (2008): Globalizing Capital: A Short History of the World Monetary System, which we will read throughout the course. The international monetary system is the nervous system of the world economy. Its functions and dysfunctions are key. Barry provides a lot more background into how it functioned in different eras and thus how it fed into the rest of world economic history than I do. In between, we also have Robert Skidelsky (2010): Keynes: A Very Short Introduction. It is said that the history of the fall of the Roman Republic in the -100s is, given our source limitations, essentially the biography of the Roman consul and politician Marcus Tullius Cicero. A huge chunk of 20th century global economic history is the biography of John Maynard Keynes and his ideas. And Skidelsky is a brilliant writer: truly a pleasure to read, or so I find him.</a:t>
            </a:r>
          </a:p>
          <a:p>
            <a:pPr/>
          </a:p>
          <a:p>
            <a:pPr/>
            <a:r>
              <a:t>We will also read substantial chunks of Charles Kindleberger’s World in Depression, of </a:t>
            </a:r>
          </a:p>
          <a:p>
            <a:pPr/>
            <a:r>
              <a:t>Stephen Cohen’s and my Concrete Economics, and of Barry Eichengreen’s The Populist Temptation</a:t>
            </a:r>
          </a:p>
          <a:p>
            <a:pPr/>
          </a:p>
          <a:p>
            <a:pPr/>
            <a:r>
              <a:t>Plus we will assign a number of articles—the first of which, Andy Matuschak: Why Books Don’t Work, you should have already read before you got to this lecture.</a:t>
            </a:r>
          </a:p>
          <a:p>
            <a:pPr/>
          </a:p>
          <a:p>
            <a:pPr/>
            <a:r>
              <a:t>A note on grading. </a:t>
            </a:r>
          </a:p>
          <a:p>
            <a:pPr/>
          </a:p>
          <a:p>
            <a:pPr/>
            <a:r>
              <a:t>We do not want to make the stakes especially high, because in the online world our ability to make fine or even gross distinctions between students’ efforts and accomplishments is limited, and we do not want to provide strong incentives for academic dishonesty. Creating and allowing such an environment is very destructive and is in fact unprofessional on our part: it teaches those who cheat that they can probably get away with it, and that is true in the University but it is not true in life outside and after. </a:t>
            </a:r>
          </a:p>
          <a:p>
            <a:pPr/>
          </a:p>
          <a:p>
            <a:pPr/>
            <a:r>
              <a:t>I have been told that back in The Day the grading rubric was more-or-less as follows: Students who truly impressed their teachers got A’s. Students who mastered (in the sense of a skilled craftsman, a magister or magistra, one who produces a masterpiece, and not one who dominates, a dominus or domina) the material got B’s. Students whose mastery of the material fell short—or who were clearly slacking off because they were more interested in other things, whether the student newspaper, political action, or the preparation of alcoholic drinks—got C’s, sometimes gentlemen’s C’s. Students who were in trouble and needed a change of some sort got D’s.</a:t>
            </a:r>
          </a:p>
          <a:p>
            <a:pPr/>
          </a:p>
          <a:p>
            <a:pPr/>
            <a:r>
              <a:t>I think I will adopt this framework. There are going to be a lot of points—2250, I hope. How those points will map onto grades is not yet clear to me. We will feel our way. But my belief is that students who impress me will get A’s, students who master the material will get A-’s, students whose mastery has gaps will get B+’s and B’s, and students who need a change will get B-’s and below. My guess is that the course will shake out with 20% A’s, 50% A’s, 15+% B’s, 10% B’s, and 5% B-’s and below. But if you impress me it will be higher. And if the class is disappointing it will be lower.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r>
              <a:t>As to the logistics of this course… They are standard: the syllabus and course policies are in their usual bCourses place; our course number for bCourses is 1493152. You are responsible for reading and knowing the syllabus and course policies.</a:t>
            </a:r>
          </a:p>
          <a:p>
            <a:pPr/>
          </a:p>
          <a:p>
            <a:pPr/>
            <a:r>
              <a:t>The principal required reading for the course is the draft of my 20th century economic history book, which I am distributing to you in pieces.</a:t>
            </a:r>
          </a:p>
          <a:p>
            <a:pPr/>
          </a:p>
          <a:p>
            <a:pPr/>
            <a:r>
              <a:t>That is not the only required book, however. We require you—as class begins—to read Partha Dasgupta’s Economics: A Very Short Introduction as a warmup exercise: it is not a substitute for but rather a complement to Econ 1, and it is meant to remind you of economics as a discipline and get your thoughts moving as to what a history course like this that is an economic history course is likely both to see clearly and not see at all as we look at world history in the 20th century.</a:t>
            </a:r>
          </a:p>
          <a:p>
            <a:pPr/>
          </a:p>
          <a:p>
            <a:pPr/>
            <a:r>
              <a:t>We require you to read Robert Allen’s Global Economic History: A Very Short Introduction as a cooldown exercise and as a review. Allen has a somewhat different take on the world economy in the 20th century than I do. Reading him will: (a) provide a critique of my interpretation that you may find useful, (b) remind you of my interpretation, especially where it differs from his, and so aid in active learning, and (c) possibly strike sparks for questions you might investigate as you go about your lives.</a:t>
            </a:r>
          </a:p>
          <a:p>
            <a:pPr/>
          </a:p>
          <a:p>
            <a:pPr/>
            <a:r>
              <a:t>In between, we have Barry Eichengreen (2008): Globalizing Capital: A Short History of the World Monetary System, which we will read throughout the course. The international monetary system is the nervous system of the world economy. Its functions and dysfunctions are key. Barry provides a lot more background into how it functioned in different eras and thus how it fed into the rest of world economic history than I do. In between, we also have Robert Skidelsky (2010): Keynes: A Very Short Introduction. It is said that the history of the fall of the Roman Republic in the -100s is, given our source limitations, essentially the biography of the Roman consul and politician Marcus Tullius Cicero. A huge chunk of 20th century global economic history is the biography of John Maynard Keynes and his ideas. And Skidelsky is a brilliant writer: truly a pleasure to read, or so I find him.</a:t>
            </a:r>
          </a:p>
          <a:p>
            <a:pPr/>
          </a:p>
          <a:p>
            <a:pPr/>
            <a:r>
              <a:t>We will also read substantial chunks of Charles Kindleberger’s World in Depression, of </a:t>
            </a:r>
          </a:p>
          <a:p>
            <a:pPr/>
            <a:r>
              <a:t>Stephen Cohen’s and my Concrete Economics, and of Barry Eichengreen’s The Populist Temptation</a:t>
            </a:r>
          </a:p>
          <a:p>
            <a:pPr/>
          </a:p>
          <a:p>
            <a:pPr/>
            <a:r>
              <a:t>Plus we will assign a number of articles—the first of which, Andy Matuschak: Why Books Don’t Work, you should have already read before you got to this lecture.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A note on grading. </a:t>
            </a:r>
          </a:p>
          <a:p>
            <a:pPr/>
          </a:p>
          <a:p>
            <a:pPr/>
            <a:r>
              <a:t>We do not want to make the stakes especially high, because in the online world our ability to make fine or even gross distinctions between students’ efforts and accomplishments is limited, and we do not want to provide strong incentives for academic dishonesty. Creating and allowing such an environment is very destructive and is in fact unprofessional on our part: it teaches those who cheat that they can probably get away with it, and that is true in the University but it is not true in life outside and after. </a:t>
            </a:r>
          </a:p>
          <a:p>
            <a:pPr/>
          </a:p>
          <a:p>
            <a:pPr/>
            <a:r>
              <a:t>I have been told that back in The Day the grading rubric was more-or-less as follows: Students who truly impressed their teachers got A’s. Students who mastered (in the sense of a skilled craftsman, a magister or magistra, one who produces a masterpiece, and not one who dominates, a dominus or domina) the material got B’s. Students whose mastery of the material fell short—or who were clearly slacking off because they were more interested in other things, whether the student newspaper, political action, or the preparation of alcoholic drinks—got C’s, sometimes gentlemen’s C’s. Students who were in trouble and needed a change of some sort got D’s.</a:t>
            </a:r>
          </a:p>
          <a:p>
            <a:pPr/>
          </a:p>
          <a:p>
            <a:pPr/>
            <a:r>
              <a:t>I think I will adopt this framework. There are going to be a lot of points—2250, I hope. How those points will map onto grades is not yet clear to me. We will feel our way. But my belief is that students who impress me will get A’s, students who master the material will get A-’s, students whose mastery has gaps will get B+’s and B’s, and students who need a change will get B-’s and below. My guess is that the course will shake out with 20% A’s, 50% A’s, 15+% B’s, 10% B’s, and 5% B-’s and below. But if you impress me it will be higher. And if the class is disappointing it will be lower.</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Slide Title"/>
          <p:cNvSpPr txBox="1"/>
          <p:nvPr>
            <p:ph type="title" hasCustomPrompt="1"/>
          </p:nvPr>
        </p:nvSpPr>
        <p:spPr>
          <a:xfrm>
            <a:off x="452437" y="1262062"/>
            <a:ext cx="8239126" cy="537437"/>
          </a:xfrm>
          <a:prstGeom prst="rect">
            <a:avLst/>
          </a:prstGeom>
        </p:spPr>
        <p:txBody>
          <a:bodyPr lIns="19050" tIns="19050" rIns="19050" bIns="19050" anchor="t"/>
          <a:lstStyle>
            <a:lvl1pPr algn="l" defTabSz="1219169">
              <a:lnSpc>
                <a:spcPct val="80000"/>
              </a:lnSpc>
              <a:defRPr spc="-84" sz="4200">
                <a:solidFill>
                  <a:srgbClr val="000000"/>
                </a:solidFill>
                <a:uFillTx/>
                <a:latin typeface="Helvetica Neue"/>
                <a:ea typeface="Helvetica Neue"/>
                <a:cs typeface="Helvetica Neue"/>
                <a:sym typeface="Helvetica Neue"/>
              </a:defRPr>
            </a:lvl1pPr>
          </a:lstStyle>
          <a:p>
            <a:pPr/>
            <a:r>
              <a:t>Slide Title</a:t>
            </a:r>
          </a:p>
        </p:txBody>
      </p:sp>
      <p:sp>
        <p:nvSpPr>
          <p:cNvPr id="134" name="Slide Subtitle"/>
          <p:cNvSpPr txBox="1"/>
          <p:nvPr>
            <p:ph type="body" sz="quarter" idx="21" hasCustomPrompt="1"/>
          </p:nvPr>
        </p:nvSpPr>
        <p:spPr>
          <a:xfrm>
            <a:off x="452437" y="1747110"/>
            <a:ext cx="8239126" cy="350544"/>
          </a:xfrm>
          <a:prstGeom prst="rect">
            <a:avLst/>
          </a:prstGeom>
          <a:ln w="3175"/>
        </p:spPr>
        <p:txBody>
          <a:bodyPr lIns="17144" tIns="17144" rIns="17144" bIns="17144" anchor="t"/>
          <a:lstStyle>
            <a:lvl1pPr marL="0" indent="0" defTabSz="330200">
              <a:spcBef>
                <a:spcPts val="0"/>
              </a:spcBef>
              <a:buSzTx/>
              <a:buNone/>
              <a:defRPr b="1" sz="2080">
                <a:latin typeface="Helvetica Neue"/>
                <a:ea typeface="Helvetica Neue"/>
                <a:cs typeface="Helvetica Neue"/>
                <a:sym typeface="Helvetica Neue"/>
              </a:defRPr>
            </a:lvl1pPr>
          </a:lstStyle>
          <a:p>
            <a:pPr/>
            <a:r>
              <a:t>Slide Subtitle</a:t>
            </a:r>
          </a:p>
        </p:txBody>
      </p:sp>
      <p:sp>
        <p:nvSpPr>
          <p:cNvPr id="135" name="Body Level One…"/>
          <p:cNvSpPr txBox="1"/>
          <p:nvPr>
            <p:ph type="body" idx="1" hasCustomPrompt="1"/>
          </p:nvPr>
        </p:nvSpPr>
        <p:spPr>
          <a:xfrm>
            <a:off x="452437" y="2450439"/>
            <a:ext cx="8239126" cy="3096005"/>
          </a:xfrm>
          <a:prstGeom prst="rect">
            <a:avLst/>
          </a:prstGeom>
        </p:spPr>
        <p:txBody>
          <a:bodyPr lIns="19050" tIns="19050" rIns="19050" bIns="19050" anchor="t"/>
          <a:lstStyle>
            <a:lvl1pPr marL="304800" indent="-304800" defTabSz="1219169">
              <a:lnSpc>
                <a:spcPct val="90000"/>
              </a:lnSpc>
              <a:spcBef>
                <a:spcPts val="2200"/>
              </a:spcBef>
              <a:buSzPct val="123000"/>
              <a:defRPr>
                <a:latin typeface="Helvetica Neue"/>
                <a:ea typeface="Helvetica Neue"/>
                <a:cs typeface="Helvetica Neue"/>
                <a:sym typeface="Helvetica Neue"/>
              </a:defRPr>
            </a:lvl1pPr>
            <a:lvl2pPr marL="914400" indent="-304800" defTabSz="1219169">
              <a:lnSpc>
                <a:spcPct val="90000"/>
              </a:lnSpc>
              <a:spcBef>
                <a:spcPts val="2200"/>
              </a:spcBef>
              <a:buSzPct val="123000"/>
              <a:defRPr>
                <a:latin typeface="Helvetica Neue"/>
                <a:ea typeface="Helvetica Neue"/>
                <a:cs typeface="Helvetica Neue"/>
                <a:sym typeface="Helvetica Neue"/>
              </a:defRPr>
            </a:lvl2pPr>
            <a:lvl3pPr marL="1524000" indent="-304800" defTabSz="1219169">
              <a:lnSpc>
                <a:spcPct val="90000"/>
              </a:lnSpc>
              <a:spcBef>
                <a:spcPts val="2200"/>
              </a:spcBef>
              <a:buSzPct val="123000"/>
              <a:defRPr>
                <a:latin typeface="Helvetica Neue"/>
                <a:ea typeface="Helvetica Neue"/>
                <a:cs typeface="Helvetica Neue"/>
                <a:sym typeface="Helvetica Neue"/>
              </a:defRPr>
            </a:lvl3pPr>
            <a:lvl4pPr marL="2133600" indent="-304800" defTabSz="1219169">
              <a:lnSpc>
                <a:spcPct val="90000"/>
              </a:lnSpc>
              <a:spcBef>
                <a:spcPts val="2200"/>
              </a:spcBef>
              <a:buSzPct val="123000"/>
              <a:defRPr>
                <a:latin typeface="Helvetica Neue"/>
                <a:ea typeface="Helvetica Neue"/>
                <a:cs typeface="Helvetica Neue"/>
                <a:sym typeface="Helvetica Neue"/>
              </a:defRPr>
            </a:lvl4pPr>
            <a:lvl5pPr marL="2743200" indent="-304800" defTabSz="1219169">
              <a:lnSpc>
                <a:spcPct val="90000"/>
              </a:lnSpc>
              <a:spcBef>
                <a:spcPts val="2200"/>
              </a:spcBef>
              <a:buSzPct val="123000"/>
              <a:defRPr>
                <a:latin typeface="Helvetica Neue"/>
                <a:ea typeface="Helvetica Neue"/>
                <a:cs typeface="Helvetica Neue"/>
                <a:sym typeface="Helvetica Neue"/>
              </a:defRPr>
            </a:lvl5pPr>
          </a:lstStyle>
          <a:p>
            <a:pPr/>
            <a:r>
              <a:t>Slide bullet text</a:t>
            </a:r>
          </a:p>
          <a:p>
            <a:pPr lvl="1"/>
            <a:r>
              <a:t/>
            </a:r>
          </a:p>
          <a:p>
            <a:pPr lvl="2"/>
            <a:r>
              <a:t/>
            </a:r>
          </a:p>
          <a:p>
            <a:pPr lvl="3"/>
            <a:r>
              <a:t/>
            </a:r>
          </a:p>
          <a:p>
            <a:pPr lvl="4"/>
            <a:r>
              <a:t/>
            </a:r>
          </a:p>
        </p:txBody>
      </p:sp>
      <p:sp>
        <p:nvSpPr>
          <p:cNvPr id="13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3" name="Author and Date"/>
          <p:cNvSpPr txBox="1"/>
          <p:nvPr>
            <p:ph type="body" sz="quarter" idx="21" hasCustomPrompt="1"/>
          </p:nvPr>
        </p:nvSpPr>
        <p:spPr>
          <a:xfrm>
            <a:off x="450502" y="5304698"/>
            <a:ext cx="8239127" cy="238868"/>
          </a:xfrm>
          <a:prstGeom prst="rect">
            <a:avLst/>
          </a:prstGeom>
          <a:ln w="3175"/>
        </p:spPr>
        <p:txBody>
          <a:bodyPr lIns="17144" tIns="17144" rIns="17144" bIns="17144" anchor="t"/>
          <a:lstStyle>
            <a:lvl1pPr marL="0" indent="0" defTabSz="338454">
              <a:spcBef>
                <a:spcPts val="0"/>
              </a:spcBef>
              <a:buSzTx/>
              <a:buNone/>
              <a:defRPr b="1" sz="1476">
                <a:latin typeface="Helvetica Neue"/>
                <a:ea typeface="Helvetica Neue"/>
                <a:cs typeface="Helvetica Neue"/>
                <a:sym typeface="Helvetica Neue"/>
              </a:defRPr>
            </a:lvl1pPr>
          </a:lstStyle>
          <a:p>
            <a:pPr/>
            <a:r>
              <a:t>Author and Date</a:t>
            </a:r>
          </a:p>
        </p:txBody>
      </p:sp>
      <p:sp>
        <p:nvSpPr>
          <p:cNvPr id="144" name="Presentation Title"/>
          <p:cNvSpPr txBox="1"/>
          <p:nvPr>
            <p:ph type="title" hasCustomPrompt="1"/>
          </p:nvPr>
        </p:nvSpPr>
        <p:spPr>
          <a:xfrm>
            <a:off x="452436" y="1822871"/>
            <a:ext cx="8239127" cy="1743076"/>
          </a:xfrm>
          <a:prstGeom prst="rect">
            <a:avLst/>
          </a:prstGeom>
        </p:spPr>
        <p:txBody>
          <a:bodyPr lIns="19050" tIns="19050" rIns="19050" bIns="19050" anchor="b"/>
          <a:lstStyle>
            <a:lvl1pPr algn="l" defTabSz="1219169">
              <a:lnSpc>
                <a:spcPct val="80000"/>
              </a:lnSpc>
              <a:defRPr spc="-116" sz="5800">
                <a:solidFill>
                  <a:srgbClr val="000000"/>
                </a:solidFill>
                <a:uFillTx/>
                <a:latin typeface="Helvetica Neue"/>
                <a:ea typeface="Helvetica Neue"/>
                <a:cs typeface="Helvetica Neue"/>
                <a:sym typeface="Helvetica Neue"/>
              </a:defRPr>
            </a:lvl1pPr>
          </a:lstStyle>
          <a:p>
            <a:pPr/>
            <a:r>
              <a:t>Presentation Title</a:t>
            </a:r>
          </a:p>
        </p:txBody>
      </p:sp>
      <p:sp>
        <p:nvSpPr>
          <p:cNvPr id="145" name="Body Level One…"/>
          <p:cNvSpPr txBox="1"/>
          <p:nvPr>
            <p:ph type="body" sz="quarter" idx="1" hasCustomPrompt="1"/>
          </p:nvPr>
        </p:nvSpPr>
        <p:spPr>
          <a:xfrm>
            <a:off x="450503" y="3565946"/>
            <a:ext cx="8239126" cy="714376"/>
          </a:xfrm>
          <a:prstGeom prst="rect">
            <a:avLst/>
          </a:prstGeom>
        </p:spPr>
        <p:txBody>
          <a:bodyPr lIns="19050" tIns="19050" rIns="19050" bIns="19050" anchor="t"/>
          <a:lstStyle>
            <a:lvl1pPr marL="0" indent="0" defTabSz="412750">
              <a:spcBef>
                <a:spcPts val="0"/>
              </a:spcBef>
              <a:buSzTx/>
              <a:buNone/>
              <a:defRPr b="1" sz="2600">
                <a:latin typeface="Helvetica Neue"/>
                <a:ea typeface="Helvetica Neue"/>
                <a:cs typeface="Helvetica Neue"/>
                <a:sym typeface="Helvetica Neue"/>
              </a:defRPr>
            </a:lvl1pPr>
            <a:lvl2pPr marL="0" indent="457200" defTabSz="412750">
              <a:spcBef>
                <a:spcPts val="0"/>
              </a:spcBef>
              <a:buSzTx/>
              <a:buNone/>
              <a:defRPr b="1" sz="2600">
                <a:latin typeface="Helvetica Neue"/>
                <a:ea typeface="Helvetica Neue"/>
                <a:cs typeface="Helvetica Neue"/>
                <a:sym typeface="Helvetica Neue"/>
              </a:defRPr>
            </a:lvl2pPr>
            <a:lvl3pPr marL="0" indent="914400" defTabSz="412750">
              <a:spcBef>
                <a:spcPts val="0"/>
              </a:spcBef>
              <a:buSzTx/>
              <a:buNone/>
              <a:defRPr b="1" sz="2600">
                <a:latin typeface="Helvetica Neue"/>
                <a:ea typeface="Helvetica Neue"/>
                <a:cs typeface="Helvetica Neue"/>
                <a:sym typeface="Helvetica Neue"/>
              </a:defRPr>
            </a:lvl3pPr>
            <a:lvl4pPr marL="0" indent="1371600" defTabSz="412750">
              <a:spcBef>
                <a:spcPts val="0"/>
              </a:spcBef>
              <a:buSzTx/>
              <a:buNone/>
              <a:defRPr b="1" sz="2600">
                <a:latin typeface="Helvetica Neue"/>
                <a:ea typeface="Helvetica Neue"/>
                <a:cs typeface="Helvetica Neue"/>
                <a:sym typeface="Helvetica Neue"/>
              </a:defRPr>
            </a:lvl4pPr>
            <a:lvl5pPr marL="0" indent="1828800" defTabSz="412750">
              <a:spcBef>
                <a:spcPts val="0"/>
              </a:spcBef>
              <a:buSzTx/>
              <a:buNone/>
              <a:defRPr b="1" sz="2600">
                <a:latin typeface="Helvetica Neue"/>
                <a:ea typeface="Helvetica Neue"/>
                <a:cs typeface="Helvetica Neue"/>
                <a:sym typeface="Helvetica Neue"/>
              </a:defRPr>
            </a:lvl5pPr>
          </a:lstStyle>
          <a:p>
            <a:pPr/>
            <a:r>
              <a:t>Presentation Subtitle</a:t>
            </a:r>
          </a:p>
          <a:p>
            <a:pPr lvl="1"/>
            <a:r>
              <a:t/>
            </a:r>
          </a:p>
          <a:p>
            <a:pPr lvl="2"/>
            <a:r>
              <a:t/>
            </a:r>
          </a:p>
          <a:p>
            <a:pPr lvl="3"/>
            <a:r>
              <a:t/>
            </a:r>
          </a:p>
          <a:p>
            <a:pPr lvl="4"/>
            <a:r>
              <a:t/>
            </a:r>
          </a:p>
        </p:txBody>
      </p:sp>
      <p:sp>
        <p:nvSpPr>
          <p:cNvPr id="14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en.wikipedia.org/wiki/J._Bradford_DeLong" TargetMode="External"/><Relationship Id="rId4" Type="http://schemas.openxmlformats.org/officeDocument/2006/relationships/image" Target="../media/image1.tif"/><Relationship Id="rId5" Type="http://schemas.openxmlformats.org/officeDocument/2006/relationships/hyperlink" Target="https://en.wikipedia.org/wiki/University_of_al-Qarawiyyin" TargetMode="External"/><Relationship Id="rId6" Type="http://schemas.openxmlformats.org/officeDocument/2006/relationships/image" Target="../media/image1.png"/><Relationship Id="rId7" Type="http://schemas.openxmlformats.org/officeDocument/2006/relationships/hyperlink" Target="https://github.com/braddelong/public-files/blob/master/econ-115-module-0-lecture-1-activities-%23tceh.pptx" TargetMode="External"/><Relationship Id="rId8" Type="http://schemas.openxmlformats.org/officeDocument/2006/relationships/hyperlink" Target="https://github.com/braddelong/public-files/blob/master/econ-115-module-0-lecture-2-education-process-%23tceh.pptx" TargetMode="External"/><Relationship Id="rId9" Type="http://schemas.openxmlformats.org/officeDocument/2006/relationships/hyperlink" Target="https://github.com/braddelong/public-files/blob/master/econ-115-module-0-lecture-3-dasguptas-takes-%23tceh.pptx" TargetMode="External"/><Relationship Id="rId10" Type="http://schemas.openxmlformats.org/officeDocument/2006/relationships/hyperlink" Target="https://github.com/braddelong/public-files/blob/master/econ-115-module-0-lecture-4-logistics-%23tceh.pptx"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bcourses.berkeley.edu/courses/1493152/assignments/syllabus" TargetMode="External"/><Relationship Id="rId4" Type="http://schemas.openxmlformats.org/officeDocument/2006/relationships/hyperlink" Target="https://www.amazon.com/s?k=9780192853455&amp;i=stripbooks&amp;linkCode=qs" TargetMode="External"/><Relationship Id="rId5" Type="http://schemas.openxmlformats.org/officeDocument/2006/relationships/hyperlink" Target="https://delong.typepad.com/files/dasgupta-economics.pdf" TargetMode="External"/><Relationship Id="rId6" Type="http://schemas.openxmlformats.org/officeDocument/2006/relationships/hyperlink" Target="http://www.amazon.com/gp/search?index=books&amp;linkCode=qs&amp;keywords=9780691193908" TargetMode="External"/><Relationship Id="rId7" Type="http://schemas.openxmlformats.org/officeDocument/2006/relationships/hyperlink" Target="https://delong.typepad.com/files/eichengreen-globalizing.pdf" TargetMode="External"/><Relationship Id="rId8" Type="http://schemas.openxmlformats.org/officeDocument/2006/relationships/hyperlink" Target="http://www.amazon.com/gp/search?index=books&amp;linkCode=qs&amp;keywords=9780199591640" TargetMode="External"/><Relationship Id="rId9" Type="http://schemas.openxmlformats.org/officeDocument/2006/relationships/hyperlink" Target="https://delong.typepad.com/files/skidelsky-keynes.pdf" TargetMode="External"/><Relationship Id="rId10" Type="http://schemas.openxmlformats.org/officeDocument/2006/relationships/hyperlink" Target="https://www.amazon.com/s?k=9780199596652&amp;i=stripbooks&amp;linkCode=qs" TargetMode="External"/><Relationship Id="rId11" Type="http://schemas.openxmlformats.org/officeDocument/2006/relationships/hyperlink" Target="https://delong.typepad.com/files/allen-geh.pdf" TargetMode="External"/><Relationship Id="rId12" Type="http://schemas.openxmlformats.org/officeDocument/2006/relationships/hyperlink" Target="https://www.icloud.com/pages/0jK0cjqqw-D4wRayNOo87pLYw" TargetMode="External"/><Relationship Id="rId13" Type="http://schemas.openxmlformats.org/officeDocument/2006/relationships/hyperlink" Target="http://www.amazon.com/gp/search?index=books&amp;linkCode=qs&amp;keywords=9780520275850" TargetMode="External"/><Relationship Id="rId14" Type="http://schemas.openxmlformats.org/officeDocument/2006/relationships/hyperlink" Target="http://www.amazon.com/gp/search?index=books&amp;linkCode=qs&amp;keywords=9781422189818" TargetMode="External"/><Relationship Id="rId15" Type="http://schemas.openxmlformats.org/officeDocument/2006/relationships/hyperlink" Target="https://github.com/braddelong/public-files/blob/master/readings/cohen-delong-concrete.pdf" TargetMode="External"/><Relationship Id="rId16" Type="http://schemas.openxmlformats.org/officeDocument/2006/relationships/hyperlink" Target="http://www.amazon.com/gp/search?index=books&amp;linkCode=qs&amp;keywords=9780190058821" TargetMode="External"/><Relationship Id="rId17" Type="http://schemas.openxmlformats.org/officeDocument/2006/relationships/hyperlink" Target="https://github.com/braddelong/public-files/blob/master/readings/book-eichengreen-populist-temptation.pdf" TargetMode="External"/><Relationship Id="rId18" Type="http://schemas.openxmlformats.org/officeDocument/2006/relationships/hyperlink" Target="https://andymatuschak.org/books/" TargetMode="External"/><Relationship Id="rId19" Type="http://schemas.openxmlformats.org/officeDocument/2006/relationships/hyperlink" Target="https://github.com/braddelong/public-files/blob/master/readings/article-diamond-agriculture.pdf" TargetMode="External"/><Relationship Id="rId20" Type="http://schemas.openxmlformats.org/officeDocument/2006/relationships/hyperlink" Target="https://github.com/braddelong/public-files/blob/master/readings/article-keynes-possibilities.pdf" TargetMode="External"/><Relationship Id="rId21" Type="http://schemas.openxmlformats.org/officeDocument/2006/relationships/image" Target="../media/image2.png"/><Relationship Id="rId22" Type="http://schemas.openxmlformats.org/officeDocument/2006/relationships/audio" Target="../media/media1.m4a"/><Relationship Id="rId23" Type="http://schemas.microsoft.com/office/2007/relationships/media" Target="../media/media1.m4a"/><Relationship Id="rId24"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About the Course"/>
          <p:cNvSpPr txBox="1"/>
          <p:nvPr>
            <p:ph type="title" idx="4294967295"/>
          </p:nvPr>
        </p:nvSpPr>
        <p:spPr>
          <a:xfrm>
            <a:off x="112563" y="-3"/>
            <a:ext cx="8890001" cy="1143001"/>
          </a:xfrm>
          <a:prstGeom prst="rect">
            <a:avLst/>
          </a:prstGeom>
        </p:spPr>
        <p:txBody>
          <a:bodyPr lIns="45718" tIns="45718" rIns="45718" bIns="45718"/>
          <a:lstStyle>
            <a:lvl1pPr defTabSz="205739">
              <a:defRPr sz="3600"/>
            </a:lvl1pPr>
          </a:lstStyle>
          <a:p>
            <a:pPr/>
            <a:r>
              <a:t>Lectures, Slides, &amp; Q&amp;A: 0.3.4. Logistics</a:t>
            </a:r>
          </a:p>
        </p:txBody>
      </p:sp>
      <p:pic>
        <p:nvPicPr>
          <p:cNvPr id="156" name="Image" descr="Image">
            <a:hlinkClick r:id="rId3" invalidUrl="" action="" tgtFrame="" tooltip="" history="1" highlightClick="0" endSnd="0"/>
          </p:cNvPr>
          <p:cNvPicPr>
            <a:picLocks noChangeAspect="1"/>
          </p:cNvPicPr>
          <p:nvPr/>
        </p:nvPicPr>
        <p:blipFill>
          <a:blip r:embed="rId4">
            <a:extLst/>
          </a:blip>
          <a:stretch>
            <a:fillRect/>
          </a:stretch>
        </p:blipFill>
        <p:spPr>
          <a:xfrm>
            <a:off x="5827563" y="1142997"/>
            <a:ext cx="3175001" cy="3175000"/>
          </a:xfrm>
          <a:prstGeom prst="rect">
            <a:avLst/>
          </a:prstGeom>
          <a:ln w="12700">
            <a:miter lim="400000"/>
          </a:ln>
        </p:spPr>
      </p:pic>
      <p:pic>
        <p:nvPicPr>
          <p:cNvPr id="157" name="Image" descr="Image">
            <a:hlinkClick r:id="rId5" invalidUrl="" action="" tgtFrame="" tooltip="" history="1" highlightClick="0" endSnd="0"/>
          </p:cNvPr>
          <p:cNvPicPr>
            <a:picLocks noChangeAspect="1"/>
          </p:cNvPicPr>
          <p:nvPr/>
        </p:nvPicPr>
        <p:blipFill>
          <a:blip r:embed="rId6">
            <a:extLst/>
          </a:blip>
          <a:stretch>
            <a:fillRect/>
          </a:stretch>
        </p:blipFill>
        <p:spPr>
          <a:xfrm>
            <a:off x="5827563" y="4298672"/>
            <a:ext cx="3175001" cy="2241827"/>
          </a:xfrm>
          <a:prstGeom prst="rect">
            <a:avLst/>
          </a:prstGeom>
          <a:ln w="12700">
            <a:miter lim="400000"/>
          </a:ln>
        </p:spPr>
      </p:pic>
      <p:sp>
        <p:nvSpPr>
          <p:cNvPr id="158" name="Link"/>
          <p:cNvSpPr txBox="1"/>
          <p:nvPr/>
        </p:nvSpPr>
        <p:spPr>
          <a:xfrm>
            <a:off x="5827563" y="4029435"/>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59" name="Link"/>
          <p:cNvSpPr txBox="1"/>
          <p:nvPr/>
        </p:nvSpPr>
        <p:spPr>
          <a:xfrm>
            <a:off x="5827563" y="6271261"/>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60" name="The long 20th century will in all likelihood be seen in the future as the watershed in human experience:…"/>
          <p:cNvSpPr txBox="1"/>
          <p:nvPr>
            <p:ph type="body" idx="4294967295"/>
          </p:nvPr>
        </p:nvSpPr>
        <p:spPr>
          <a:xfrm>
            <a:off x="112563" y="1142997"/>
            <a:ext cx="5715001" cy="5397501"/>
          </a:xfrm>
          <a:prstGeom prst="rect">
            <a:avLst/>
          </a:prstGeom>
        </p:spPr>
        <p:txBody>
          <a:bodyPr lIns="45718" tIns="45718" rIns="45718" bIns="45718" anchor="t">
            <a:noAutofit/>
          </a:bodyPr>
          <a:lstStyle/>
          <a:p>
            <a:pPr marL="0" indent="0" defTabSz="370331">
              <a:spcBef>
                <a:spcPts val="1200"/>
              </a:spcBef>
              <a:buSzTx/>
              <a:buNone/>
              <a:tabLst>
                <a:tab pos="215900" algn="l"/>
              </a:tabLst>
              <a:defRPr sz="3000">
                <a:uFill>
                  <a:solidFill>
                    <a:srgbClr val="000000"/>
                  </a:solidFill>
                </a:uFill>
                <a:latin typeface="Times New Roman"/>
                <a:ea typeface="Times New Roman"/>
                <a:cs typeface="Times New Roman"/>
                <a:sym typeface="Times New Roman"/>
              </a:defRPr>
            </a:pPr>
            <a:r>
              <a:rPr b="1"/>
              <a:t>Lecture slides</a:t>
            </a:r>
            <a:r>
              <a:t> with audio:</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Activity flow</a:t>
            </a:r>
          </a:p>
          <a:p>
            <a:pPr marL="228599" indent="-228599" defTabSz="457200">
              <a:spcBef>
                <a:spcPts val="600"/>
              </a:spcBef>
              <a:buSzPct val="100000"/>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7" invalidUrl="" action="" tgtFrame="" tooltip="" history="1" highlightClick="0" endSnd="0"/>
              </a:rPr>
              <a:t>https://github.com/braddelong/public-files/blob/master/econ-115-module-0-lecture-1-activities-%23tceh.pptx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The educational process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8" invalidUrl="" action="" tgtFrame="" tooltip="" history="1" highlightClick="0" endSnd="0"/>
              </a:rPr>
              <a:t>https://github.com/braddelong/public-files/blob/master/econ-115-module-0-lecture-2-education-process-%23tceh.pptx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Dasgupta’s take on economics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9" invalidUrl="" action="" tgtFrame="" tooltip="" history="1" highlightClick="0" endSnd="0"/>
              </a:rPr>
              <a:t>https://github.com/braddelong/public-files/blob/master/econ-115-module-0-lecture-3-dasguptas-takes-%23tceh.pptx</a:t>
            </a:r>
            <a:r>
              <a:t>&gt;</a:t>
            </a:r>
          </a:p>
          <a:p>
            <a:pPr lvl="1" marL="0" indent="0" defTabSz="370331">
              <a:spcBef>
                <a:spcPts val="1200"/>
              </a:spcBef>
              <a:buSzTx/>
              <a:buNone/>
              <a:tabLst>
                <a:tab pos="215900" algn="l"/>
              </a:tabLst>
              <a:defRPr sz="3000">
                <a:uFill>
                  <a:solidFill>
                    <a:srgbClr val="000000"/>
                  </a:solidFill>
                </a:uFill>
                <a:latin typeface="Times New Roman"/>
                <a:ea typeface="Times New Roman"/>
                <a:cs typeface="Times New Roman"/>
                <a:sym typeface="Times New Roman"/>
              </a:defRPr>
            </a:pPr>
            <a:r>
              <a:t>Logistics</a:t>
            </a:r>
          </a:p>
          <a:p>
            <a:pPr lvl="1" marL="228600" indent="-228600" defTabSz="370331">
              <a:spcBef>
                <a:spcPts val="1200"/>
              </a:spcBef>
              <a:buSzPct val="100000"/>
              <a:tabLst>
                <a:tab pos="215900" algn="l"/>
              </a:tabLst>
              <a:defRPr sz="1500">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10" invalidUrl="" action="" tgtFrame="" tooltip="" history="1" highlightClick="0" endSnd="0"/>
              </a:rPr>
              <a:t>https://github.com/braddelong/public-files/blob/master/econ-115-module-0-lecture-4-logistics-%23tceh.pptx</a:t>
            </a:r>
            <a:r>
              <a:t>&gt;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About the Course"/>
          <p:cNvSpPr txBox="1"/>
          <p:nvPr>
            <p:ph type="title" idx="4294967295"/>
          </p:nvPr>
        </p:nvSpPr>
        <p:spPr>
          <a:xfrm>
            <a:off x="112563" y="-3"/>
            <a:ext cx="8890001" cy="1143001"/>
          </a:xfrm>
          <a:prstGeom prst="rect">
            <a:avLst/>
          </a:prstGeom>
        </p:spPr>
        <p:txBody>
          <a:bodyPr lIns="45718" tIns="45718" rIns="45718" bIns="45718"/>
          <a:lstStyle>
            <a:lvl1pPr defTabSz="393192">
              <a:defRPr sz="6880"/>
            </a:lvl1pPr>
          </a:lstStyle>
          <a:p>
            <a:pPr/>
            <a:r>
              <a:t>Lecture: Logistics</a:t>
            </a:r>
          </a:p>
        </p:txBody>
      </p:sp>
      <p:sp>
        <p:nvSpPr>
          <p:cNvPr id="165" name="The long 20th century will in all likelihood be seen in the future as the watershed in human experience:…"/>
          <p:cNvSpPr txBox="1"/>
          <p:nvPr>
            <p:ph type="body" idx="4294967295"/>
          </p:nvPr>
        </p:nvSpPr>
        <p:spPr>
          <a:xfrm>
            <a:off x="112563" y="1142997"/>
            <a:ext cx="6099004" cy="5397501"/>
          </a:xfrm>
          <a:prstGeom prst="rect">
            <a:avLst/>
          </a:prstGeom>
        </p:spPr>
        <p:txBody>
          <a:bodyPr lIns="45718" tIns="45718" rIns="45718" bIns="45718" anchor="t"/>
          <a:lstStyle/>
          <a:p>
            <a:pPr marL="0" indent="0" defTabSz="370331">
              <a:spcBef>
                <a:spcPts val="300"/>
              </a:spcBef>
              <a:buSzTx/>
              <a:buNone/>
              <a:defRPr b="1" sz="1000">
                <a:uFill>
                  <a:solidFill>
                    <a:srgbClr val="000000"/>
                  </a:solidFill>
                </a:uFill>
                <a:latin typeface="+mj-lt"/>
                <a:ea typeface="+mj-ea"/>
                <a:cs typeface="+mj-cs"/>
                <a:sym typeface="Helvetica"/>
              </a:defRPr>
            </a:pPr>
            <a:r>
              <a:t>Syllabus &amp; course policies:</a:t>
            </a:r>
          </a:p>
          <a:p>
            <a:pPr marL="0" indent="0" defTabSz="370331">
              <a:spcBef>
                <a:spcPts val="300"/>
              </a:spcBef>
              <a:buSzTx/>
              <a:buNone/>
              <a:defRPr sz="1000">
                <a:uFill>
                  <a:solidFill>
                    <a:srgbClr val="000000"/>
                  </a:solidFill>
                </a:uFill>
                <a:latin typeface="Times New Roman"/>
                <a:ea typeface="Times New Roman"/>
                <a:cs typeface="Times New Roman"/>
                <a:sym typeface="Times New Roman"/>
              </a:defRPr>
            </a:pPr>
            <a:r>
              <a:t>In the usual bCourses place: &lt;</a:t>
            </a:r>
            <a:r>
              <a:rPr u="sng">
                <a:solidFill>
                  <a:srgbClr val="0000FF"/>
                </a:solidFill>
                <a:uFill>
                  <a:solidFill>
                    <a:srgbClr val="0000FF"/>
                  </a:solidFill>
                </a:uFill>
                <a:hlinkClick r:id="rId3" invalidUrl="" action="" tgtFrame="" tooltip="" history="1" highlightClick="0" endSnd="0"/>
              </a:rPr>
              <a:t>https://bcourses.berkeley.edu/courses/1493152/assignments/syllabus</a:t>
            </a:r>
            <a:r>
              <a:t>&gt;</a:t>
            </a:r>
          </a:p>
          <a:p>
            <a:pPr marL="0" indent="0" defTabSz="521208">
              <a:spcBef>
                <a:spcPts val="300"/>
              </a:spcBef>
              <a:buSzTx/>
              <a:buNone/>
              <a:defRPr sz="1000">
                <a:uFill>
                  <a:solidFill>
                    <a:srgbClr val="000000"/>
                  </a:solidFill>
                </a:uFill>
                <a:latin typeface="+mj-lt"/>
                <a:ea typeface="+mj-ea"/>
                <a:cs typeface="+mj-cs"/>
                <a:sym typeface="Helvetica"/>
              </a:defRPr>
            </a:pPr>
          </a:p>
          <a:p>
            <a:pPr marL="0" indent="0" defTabSz="521208">
              <a:spcBef>
                <a:spcPts val="300"/>
              </a:spcBef>
              <a:buSzTx/>
              <a:buNone/>
              <a:defRPr sz="1000">
                <a:uFill>
                  <a:solidFill>
                    <a:srgbClr val="000000"/>
                  </a:solidFill>
                </a:uFill>
                <a:latin typeface="+mj-lt"/>
                <a:ea typeface="+mj-ea"/>
                <a:cs typeface="+mj-cs"/>
                <a:sym typeface="Helvetica"/>
              </a:defRPr>
            </a:pPr>
            <a:r>
              <a:rPr b="1"/>
              <a:t>Required readings for the course:</a:t>
            </a:r>
            <a:endParaRPr b="1"/>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r>
              <a:t>Principally: </a:t>
            </a:r>
            <a:r>
              <a:rPr b="1"/>
              <a:t>J. Bradford DeLong</a:t>
            </a:r>
            <a:r>
              <a:t> (2020): </a:t>
            </a:r>
            <a:r>
              <a:rPr i="1"/>
              <a:t>Slouching Towards Utopia?: An Economic History of the Long 20th Century</a:t>
            </a: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r>
              <a:t>And also: </a:t>
            </a:r>
            <a:r>
              <a:rPr b="1"/>
              <a:t>Partha Dasgupta</a:t>
            </a:r>
            <a:r>
              <a:t> (2007): </a:t>
            </a:r>
            <a:r>
              <a:rPr i="1"/>
              <a:t>Economics: A Very Short Introduction</a:t>
            </a:r>
            <a:r>
              <a:t> &lt;</a:t>
            </a:r>
            <a:r>
              <a:rPr u="sng">
                <a:solidFill>
                  <a:srgbClr val="0000FF"/>
                </a:solidFill>
                <a:uFill>
                  <a:solidFill>
                    <a:srgbClr val="0000FF"/>
                  </a:solidFill>
                </a:uFill>
                <a:hlinkClick r:id="rId4" invalidUrl="" action="" tgtFrame="" tooltip="" history="1" highlightClick="0" endSnd="0"/>
              </a:rPr>
              <a:t>https://www.amazon.com/s?k=9780192853455&amp;i=stripbooks&amp;linkCode=qs</a:t>
            </a:r>
            <a:r>
              <a:t>&gt; &lt;</a:t>
            </a:r>
            <a:r>
              <a:rPr u="sng">
                <a:solidFill>
                  <a:srgbClr val="0000FF"/>
                </a:solidFill>
                <a:uFill>
                  <a:solidFill>
                    <a:srgbClr val="0000FF"/>
                  </a:solidFill>
                </a:uFill>
                <a:hlinkClick r:id="rId5" invalidUrl="" action="" tgtFrame="" tooltip="" history="1" highlightClick="0" endSnd="0"/>
              </a:rPr>
              <a:t>https://delong.typepad.com/files/dasgupta-economics.pdf</a:t>
            </a:r>
            <a:r>
              <a:t>&gt;</a:t>
            </a: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r>
              <a:rPr b="1"/>
              <a:t>Barry Eichengreen</a:t>
            </a:r>
            <a:r>
              <a:t> (2008): </a:t>
            </a:r>
            <a:r>
              <a:rPr i="1"/>
              <a:t>Globalizing Capital: A Short History of the World Monetary System</a:t>
            </a:r>
            <a:r>
              <a:t> &lt; </a:t>
            </a:r>
            <a:r>
              <a:rPr u="sng">
                <a:solidFill>
                  <a:srgbClr val="0000FF"/>
                </a:solidFill>
                <a:uFill>
                  <a:solidFill>
                    <a:srgbClr val="0000FF"/>
                  </a:solidFill>
                </a:uFill>
                <a:hlinkClick r:id="rId6" invalidUrl="" action="" tgtFrame="" tooltip="" history="1" highlightClick="0" endSnd="0"/>
              </a:rPr>
              <a:t>http://www.amazon.com/gp/search?index=books&amp;linkCode=qs&amp;keywords=9780691193908</a:t>
            </a:r>
            <a:r>
              <a:t>&gt; &lt;</a:t>
            </a:r>
            <a:r>
              <a:rPr u="sng">
                <a:solidFill>
                  <a:srgbClr val="0000FF"/>
                </a:solidFill>
                <a:uFill>
                  <a:solidFill>
                    <a:srgbClr val="0000FF"/>
                  </a:solidFill>
                </a:uFill>
                <a:hlinkClick r:id="rId7" invalidUrl="" action="" tgtFrame="" tooltip="" history="1" highlightClick="0" endSnd="0"/>
              </a:rPr>
              <a:t>https://delong.typepad.com/files/eichengreen-globalizing.pdf</a:t>
            </a:r>
            <a:r>
              <a:t>&gt;</a:t>
            </a: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r>
              <a:rPr b="1"/>
              <a:t>Robert Skidelsky</a:t>
            </a:r>
            <a:r>
              <a:t> (2010): </a:t>
            </a:r>
            <a:r>
              <a:rPr i="1"/>
              <a:t>Keynes: A Very Short Introduction</a:t>
            </a:r>
            <a:r>
              <a:t> &lt; </a:t>
            </a:r>
            <a:r>
              <a:rPr u="sng">
                <a:solidFill>
                  <a:srgbClr val="0000FF"/>
                </a:solidFill>
                <a:uFill>
                  <a:solidFill>
                    <a:srgbClr val="0000FF"/>
                  </a:solidFill>
                </a:uFill>
                <a:hlinkClick r:id="rId8" invalidUrl="" action="" tgtFrame="" tooltip="" history="1" highlightClick="0" endSnd="0"/>
              </a:rPr>
              <a:t>http://www.amazon.com/gp/search?index=books&amp;linkCode=qs&amp;keywords=9780199591640</a:t>
            </a:r>
            <a:r>
              <a:t>&gt; &lt;</a:t>
            </a:r>
            <a:r>
              <a:rPr u="sng">
                <a:solidFill>
                  <a:srgbClr val="0000FF"/>
                </a:solidFill>
                <a:uFill>
                  <a:solidFill>
                    <a:srgbClr val="0000FF"/>
                  </a:solidFill>
                </a:uFill>
                <a:hlinkClick r:id="rId9" invalidUrl="" action="" tgtFrame="" tooltip="" history="1" highlightClick="0" endSnd="0"/>
              </a:rPr>
              <a:t>https://delong.typepad.com/files/skidelsky-keynes.pdf</a:t>
            </a:r>
            <a:r>
              <a:t>&gt;</a:t>
            </a: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r>
              <a:rPr b="1"/>
              <a:t>Robert Allen</a:t>
            </a:r>
            <a:r>
              <a:t> (2011): </a:t>
            </a:r>
            <a:r>
              <a:rPr i="1"/>
              <a:t>Global Economic History: A Very Short Introduction &lt;</a:t>
            </a:r>
            <a:r>
              <a:rPr u="sng">
                <a:solidFill>
                  <a:srgbClr val="0000FF"/>
                </a:solidFill>
                <a:uFill>
                  <a:solidFill>
                    <a:srgbClr val="0000FF"/>
                  </a:solidFill>
                </a:uFill>
                <a:hlinkClick r:id="rId10" invalidUrl="" action="" tgtFrame="" tooltip="" history="1" highlightClick="0" endSnd="0"/>
              </a:rPr>
              <a:t>https://www.amazon.com/s?k=9780199596652&amp;i=stripbooks&amp;linkCode=qs</a:t>
            </a:r>
            <a:r>
              <a:rPr i="1"/>
              <a:t>&gt; </a:t>
            </a:r>
            <a:r>
              <a:t>&lt;</a:t>
            </a:r>
            <a:r>
              <a:rPr u="sng">
                <a:solidFill>
                  <a:srgbClr val="0000FF"/>
                </a:solidFill>
                <a:uFill>
                  <a:solidFill>
                    <a:srgbClr val="0000FF"/>
                  </a:solidFill>
                </a:uFill>
                <a:hlinkClick r:id="rId11" invalidUrl="" action="" tgtFrame="" tooltip="" history="1" highlightClick="0" endSnd="0"/>
              </a:rPr>
              <a:t>https://delong.typepad.com/files/allen-geh.pdf</a:t>
            </a:r>
            <a:r>
              <a:t>&gt; &lt;</a:t>
            </a:r>
            <a:r>
              <a:rPr u="sng">
                <a:solidFill>
                  <a:srgbClr val="0000FF"/>
                </a:solidFill>
                <a:uFill>
                  <a:solidFill>
                    <a:srgbClr val="0000FF"/>
                  </a:solidFill>
                </a:uFill>
                <a:hlinkClick r:id="rId12" invalidUrl="" action="" tgtFrame="" tooltip="" history="1" highlightClick="0" endSnd="0"/>
              </a:rPr>
              <a:t>https://www.icloud.com/pages/0jK0cjqqw-D4wRayNOo87pLYw</a:t>
            </a:r>
            <a:r>
              <a:t>&gt;</a:t>
            </a:r>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r>
              <a:t>Charles Kindleberger</a:t>
            </a:r>
            <a:r>
              <a:rPr b="0"/>
              <a:t>: </a:t>
            </a:r>
            <a:r>
              <a:rPr b="0" i="1"/>
              <a:t>The World in Depression</a:t>
            </a:r>
            <a:r>
              <a:rPr b="0"/>
              <a:t> &lt;</a:t>
            </a:r>
            <a:r>
              <a:rPr b="0" u="sng">
                <a:solidFill>
                  <a:srgbClr val="0000FF"/>
                </a:solidFill>
                <a:uFill>
                  <a:solidFill>
                    <a:srgbClr val="0000FF"/>
                  </a:solidFill>
                </a:uFill>
                <a:hlinkClick r:id="rId13" invalidUrl="" action="" tgtFrame="" tooltip="" history="1" highlightClick="0" endSnd="0"/>
              </a:rPr>
              <a:t>http://www.amazon.com/gp/search?index=books&amp;linkCode=qs&amp;keywords=9780520275850</a:t>
            </a:r>
            <a:r>
              <a:rPr b="0"/>
              <a:t>&gt;</a:t>
            </a:r>
            <a:endParaRPr b="0"/>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r>
              <a:t>Stephen Cohen &amp; J. Bradford DeLong</a:t>
            </a:r>
            <a:r>
              <a:rPr b="0"/>
              <a:t>: </a:t>
            </a:r>
            <a:r>
              <a:rPr b="0" i="1"/>
              <a:t>Concrete Economics</a:t>
            </a:r>
            <a:r>
              <a:rPr b="0"/>
              <a:t> &lt;</a:t>
            </a:r>
            <a:r>
              <a:rPr b="0" u="sng">
                <a:solidFill>
                  <a:srgbClr val="0000FF"/>
                </a:solidFill>
                <a:uFill>
                  <a:solidFill>
                    <a:srgbClr val="0000FF"/>
                  </a:solidFill>
                </a:uFill>
                <a:hlinkClick r:id="rId14" invalidUrl="" action="" tgtFrame="" tooltip="" history="1" highlightClick="0" endSnd="0"/>
              </a:rPr>
              <a:t>http://www.amazon.com/gp/search?index=books&amp;linkCode=qs&amp;keywords=9781422189818</a:t>
            </a:r>
            <a:r>
              <a:rPr b="0"/>
              <a:t>&gt; &lt;</a:t>
            </a:r>
            <a:r>
              <a:rPr b="0" u="sng">
                <a:solidFill>
                  <a:srgbClr val="0000FF"/>
                </a:solidFill>
                <a:uFill>
                  <a:solidFill>
                    <a:srgbClr val="0000FF"/>
                  </a:solidFill>
                </a:uFill>
                <a:hlinkClick r:id="rId15" invalidUrl="" action="" tgtFrame="" tooltip="" history="1" highlightClick="0" endSnd="0"/>
              </a:rPr>
              <a:t>https://github.com/braddelong/public-files/blob/master/readings/cohen-delong-concrete.pdf</a:t>
            </a:r>
            <a:r>
              <a:rPr b="0"/>
              <a:t>&gt;</a:t>
            </a:r>
            <a:endParaRPr b="0"/>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r>
              <a:t>Barry Eichengreen</a:t>
            </a:r>
            <a:r>
              <a:rPr b="0"/>
              <a:t>: </a:t>
            </a:r>
            <a:r>
              <a:rPr b="0" i="1"/>
              <a:t>The Populist Temptation</a:t>
            </a:r>
            <a:r>
              <a:rPr b="0"/>
              <a:t> &lt;</a:t>
            </a:r>
            <a:r>
              <a:rPr b="0" u="sng">
                <a:solidFill>
                  <a:srgbClr val="0000FF"/>
                </a:solidFill>
                <a:uFill>
                  <a:solidFill>
                    <a:srgbClr val="0000FF"/>
                  </a:solidFill>
                </a:uFill>
                <a:hlinkClick r:id="rId16" invalidUrl="" action="" tgtFrame="" tooltip="" history="1" highlightClick="0" endSnd="0"/>
              </a:rPr>
              <a:t>http://www.amazon.com/gp/search?index=books&amp;linkCode=qs&amp;keywords=9780190058821</a:t>
            </a:r>
            <a:r>
              <a:rPr b="0"/>
              <a:t>&gt;</a:t>
            </a:r>
            <a:r>
              <a:t> </a:t>
            </a:r>
            <a:r>
              <a:rPr b="0"/>
              <a:t>&lt;</a:t>
            </a:r>
            <a:r>
              <a:rPr b="0" u="sng">
                <a:solidFill>
                  <a:srgbClr val="0000FF"/>
                </a:solidFill>
                <a:uFill>
                  <a:solidFill>
                    <a:srgbClr val="0000FF"/>
                  </a:solidFill>
                </a:uFill>
                <a:hlinkClick r:id="rId17" invalidUrl="" action="" tgtFrame="" tooltip="" history="1" highlightClick="0" endSnd="0"/>
              </a:rPr>
              <a:t>https://github.com/braddelong/public-files/blob/master/readings/book-eichengreen-populist-temptation.pdf</a:t>
            </a:r>
            <a:r>
              <a:t>&gt;</a:t>
            </a:r>
          </a:p>
          <a:p>
            <a:pPr marL="0" indent="0" defTabSz="521208">
              <a:spcBef>
                <a:spcPts val="300"/>
              </a:spcBef>
              <a:buSzTx/>
              <a:buNone/>
              <a:defRPr b="1" sz="1000">
                <a:uFill>
                  <a:solidFill>
                    <a:srgbClr val="000000"/>
                  </a:solidFill>
                </a:uFill>
                <a:latin typeface="Times New Roman"/>
                <a:ea typeface="Times New Roman"/>
                <a:cs typeface="Times New Roman"/>
                <a:sym typeface="Times New Roman"/>
              </a:defRPr>
            </a:pPr>
          </a:p>
          <a:p>
            <a:pPr marL="0" indent="0" defTabSz="521208">
              <a:spcBef>
                <a:spcPts val="300"/>
              </a:spcBef>
              <a:buSzTx/>
              <a:buNone/>
              <a:defRPr sz="1000">
                <a:uFill>
                  <a:solidFill>
                    <a:srgbClr val="000000"/>
                  </a:solidFill>
                </a:uFill>
                <a:latin typeface="Times New Roman"/>
                <a:ea typeface="Times New Roman"/>
                <a:cs typeface="Times New Roman"/>
                <a:sym typeface="Times New Roman"/>
              </a:defRPr>
            </a:pPr>
            <a:r>
              <a:t>Plus:</a:t>
            </a:r>
            <a:r>
              <a:rPr b="1"/>
              <a:t> Andy Matuschak </a:t>
            </a:r>
            <a:r>
              <a:t>(2019): </a:t>
            </a:r>
            <a:r>
              <a:rPr i="1"/>
              <a:t>Why Books Don’t Work &lt;</a:t>
            </a:r>
            <a:r>
              <a:rPr u="sng">
                <a:solidFill>
                  <a:srgbClr val="0000FF"/>
                </a:solidFill>
                <a:uFill>
                  <a:solidFill>
                    <a:srgbClr val="0000FF"/>
                  </a:solidFill>
                </a:uFill>
                <a:hlinkClick r:id="rId18" invalidUrl="" action="" tgtFrame="" tooltip="" history="1" highlightClick="0" endSnd="0"/>
              </a:rPr>
              <a:t>https://andymatuschak.org/books/</a:t>
            </a:r>
            <a:r>
              <a:rPr i="1"/>
              <a:t>&gt;</a:t>
            </a:r>
            <a:r>
              <a:t>; </a:t>
            </a:r>
            <a:r>
              <a:rPr b="1"/>
              <a:t>Jared Diamond</a:t>
            </a:r>
            <a:r>
              <a:t> (1999): </a:t>
            </a:r>
            <a:r>
              <a:rPr i="1"/>
              <a:t>The Worst Mistake in the History of the Human Race</a:t>
            </a:r>
            <a:r>
              <a:t> &lt;</a:t>
            </a:r>
            <a:r>
              <a:rPr u="sng">
                <a:solidFill>
                  <a:srgbClr val="0000FF"/>
                </a:solidFill>
                <a:uFill>
                  <a:solidFill>
                    <a:srgbClr val="0000FF"/>
                  </a:solidFill>
                </a:uFill>
                <a:hlinkClick r:id="rId19" invalidUrl="" action="" tgtFrame="" tooltip="" history="1" highlightClick="0" endSnd="0"/>
              </a:rPr>
              <a:t>https://github.com/braddelong/public-files/blob/master/readings/article-diamond-agriculture.pdf</a:t>
            </a:r>
            <a:r>
              <a:t>&gt;; </a:t>
            </a:r>
            <a:r>
              <a:rPr b="1"/>
              <a:t>John Maynard Keynes</a:t>
            </a:r>
            <a:r>
              <a:t> (1931): </a:t>
            </a:r>
            <a:r>
              <a:rPr i="1"/>
              <a:t>Economic Possibilities for Our Grandchildren</a:t>
            </a:r>
            <a:r>
              <a:t> &lt;</a:t>
            </a:r>
            <a:r>
              <a:rPr u="sng">
                <a:solidFill>
                  <a:srgbClr val="0000FF"/>
                </a:solidFill>
                <a:uFill>
                  <a:solidFill>
                    <a:srgbClr val="0000FF"/>
                  </a:solidFill>
                </a:uFill>
                <a:hlinkClick r:id="rId20" invalidUrl="" action="" tgtFrame="" tooltip="" history="1" highlightClick="0" endSnd="0"/>
              </a:rPr>
              <a:t>https://github.com/braddelong/public-files/blob/master/readings/article-keynes-possibilities.pdf</a:t>
            </a:r>
            <a:r>
              <a:t>&gt;</a:t>
            </a:r>
            <a:r>
              <a:rPr i="1"/>
              <a:t>, and assorted other articles.</a:t>
            </a:r>
          </a:p>
        </p:txBody>
      </p:sp>
      <p:sp>
        <p:nvSpPr>
          <p:cNvPr id="166" name="3:00 of audio; 5:30 of audio in this slide group"/>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3:00 of audio; 5:30 of audio in this slide group </a:t>
            </a:r>
          </a:p>
        </p:txBody>
      </p:sp>
      <p:pic>
        <p:nvPicPr>
          <p:cNvPr id="167" name="Image" descr="Image"/>
          <p:cNvPicPr>
            <a:picLocks noChangeAspect="1"/>
          </p:cNvPicPr>
          <p:nvPr/>
        </p:nvPicPr>
        <p:blipFill>
          <a:blip r:embed="rId21">
            <a:extLst/>
          </a:blip>
          <a:srcRect l="34681" t="0" r="0" b="0"/>
          <a:stretch>
            <a:fillRect/>
          </a:stretch>
        </p:blipFill>
        <p:spPr>
          <a:xfrm>
            <a:off x="6308643" y="1142997"/>
            <a:ext cx="2693921" cy="5397501"/>
          </a:xfrm>
          <a:prstGeom prst="rect">
            <a:avLst/>
          </a:prstGeom>
          <a:ln w="12700">
            <a:miter lim="400000"/>
          </a:ln>
        </p:spPr>
      </p:pic>
      <p:pic>
        <p:nvPicPr>
          <p:cNvPr id="168" name="Audio Recording.m4a" descr="Audio Recording.m4a"/>
          <p:cNvPicPr>
            <a:picLocks noChangeAspect="0"/>
          </p:cNvPicPr>
          <p:nvPr>
            <a:audioFile r:link="rId22"/>
            <p:extLst>
              <p:ext uri="{DAA4B4D4-6D71-4841-9C94-3DE7FCFB9230}">
                <p14:media xmlns:p14="http://schemas.microsoft.com/office/powerpoint/2010/main" r:embed="rId23"/>
              </p:ext>
            </p:extLst>
          </p:nvPr>
        </p:nvPicPr>
        <p:blipFill>
          <a:blip r:embed="rId24">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3300000" fill="hold"/>
                                        <p:tgtEl>
                                          <p:spTgt spid="16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About the Course"/>
          <p:cNvSpPr txBox="1"/>
          <p:nvPr>
            <p:ph type="title" idx="4294967295"/>
          </p:nvPr>
        </p:nvSpPr>
        <p:spPr>
          <a:xfrm>
            <a:off x="112563" y="-3"/>
            <a:ext cx="8890001" cy="1143001"/>
          </a:xfrm>
          <a:prstGeom prst="rect">
            <a:avLst/>
          </a:prstGeom>
        </p:spPr>
        <p:txBody>
          <a:bodyPr lIns="45718" tIns="45718" rIns="45718" bIns="45718"/>
          <a:lstStyle>
            <a:lvl1pPr defTabSz="353257">
              <a:defRPr sz="6880">
                <a:solidFill>
                  <a:srgbClr val="000080"/>
                </a:solidFill>
                <a:uFillTx/>
              </a:defRPr>
            </a:lvl1pPr>
          </a:lstStyle>
          <a:p>
            <a:pPr/>
            <a:r>
              <a:t>Grading</a:t>
            </a:r>
          </a:p>
        </p:txBody>
      </p:sp>
      <p:sp>
        <p:nvSpPr>
          <p:cNvPr id="173" name="2:30"/>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a:t>
            </a:r>
          </a:p>
        </p:txBody>
      </p:sp>
      <p:pic>
        <p:nvPicPr>
          <p:cNvPr id="174" name="Image" descr="Image"/>
          <p:cNvPicPr>
            <a:picLocks noChangeAspect="1"/>
          </p:cNvPicPr>
          <p:nvPr/>
        </p:nvPicPr>
        <p:blipFill>
          <a:blip r:embed="rId3">
            <a:extLst/>
          </a:blip>
          <a:srcRect l="34681" t="0" r="0" b="0"/>
          <a:stretch>
            <a:fillRect/>
          </a:stretch>
        </p:blipFill>
        <p:spPr>
          <a:xfrm>
            <a:off x="6308643" y="1142997"/>
            <a:ext cx="2693921" cy="5397501"/>
          </a:xfrm>
          <a:prstGeom prst="rect">
            <a:avLst/>
          </a:prstGeom>
          <a:ln w="12700">
            <a:miter lim="400000"/>
          </a:ln>
        </p:spPr>
      </p:pic>
      <p:sp>
        <p:nvSpPr>
          <p:cNvPr id="175" name="Points:…"/>
          <p:cNvSpPr txBox="1"/>
          <p:nvPr/>
        </p:nvSpPr>
        <p:spPr>
          <a:xfrm>
            <a:off x="112563" y="1142997"/>
            <a:ext cx="6196081" cy="1174140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defTabSz="521208">
              <a:spcBef>
                <a:spcPts val="0"/>
              </a:spcBef>
              <a:defRPr sz="1600"/>
            </a:pPr>
            <a:r>
              <a:t>Points:</a:t>
            </a:r>
          </a:p>
          <a:p>
            <a:pPr defTabSz="521208">
              <a:spcBef>
                <a:spcPts val="0"/>
              </a:spcBef>
              <a:defRPr sz="1600"/>
            </a:pPr>
            <a:endParaRPr>
              <a:latin typeface="Times New Roman"/>
              <a:ea typeface="Times New Roman"/>
              <a:cs typeface="Times New Roman"/>
              <a:sym typeface="Times New Roman"/>
            </a:endParaRPr>
          </a:p>
          <a:p>
            <a:pPr defTabSz="521208">
              <a:spcBef>
                <a:spcPts val="0"/>
              </a:spcBef>
              <a:defRPr b="0" sz="1600">
                <a:latin typeface="Times New Roman"/>
                <a:ea typeface="Times New Roman"/>
                <a:cs typeface="Times New Roman"/>
                <a:sym typeface="Times New Roman"/>
              </a:defRPr>
            </a:pPr>
            <a:r>
              <a:t>150: Quizzes</a:t>
            </a:r>
          </a:p>
          <a:p>
            <a:pPr defTabSz="521208">
              <a:spcBef>
                <a:spcPts val="0"/>
              </a:spcBef>
              <a:defRPr b="0" sz="1600">
                <a:latin typeface="Times New Roman"/>
                <a:ea typeface="Times New Roman"/>
                <a:cs typeface="Times New Roman"/>
                <a:sym typeface="Times New Roman"/>
              </a:defRPr>
            </a:pPr>
            <a:r>
              <a:t>450: Readings asynchronous discussions</a:t>
            </a:r>
          </a:p>
          <a:p>
            <a:pPr defTabSz="521208">
              <a:spcBef>
                <a:spcPts val="0"/>
              </a:spcBef>
              <a:defRPr b="0" sz="1600">
                <a:latin typeface="Times New Roman"/>
                <a:ea typeface="Times New Roman"/>
                <a:cs typeface="Times New Roman"/>
                <a:sym typeface="Times New Roman"/>
              </a:defRPr>
            </a:pPr>
            <a:r>
              <a:t>150: Zoom attendance &amp; participation </a:t>
            </a:r>
          </a:p>
          <a:p>
            <a:pPr defTabSz="521208">
              <a:spcBef>
                <a:spcPts val="0"/>
              </a:spcBef>
              <a:defRPr b="0" sz="1600">
                <a:latin typeface="Times New Roman"/>
                <a:ea typeface="Times New Roman"/>
                <a:cs typeface="Times New Roman"/>
                <a:sym typeface="Times New Roman"/>
              </a:defRPr>
            </a:pPr>
            <a:r>
              <a:t>150: section-based asynchronous discussions</a:t>
            </a:r>
          </a:p>
          <a:p>
            <a:pPr defTabSz="521208">
              <a:spcBef>
                <a:spcPts val="0"/>
              </a:spcBef>
              <a:defRPr b="0" sz="1600">
                <a:latin typeface="Times New Roman"/>
                <a:ea typeface="Times New Roman"/>
                <a:cs typeface="Times New Roman"/>
                <a:sym typeface="Times New Roman"/>
              </a:defRPr>
            </a:pPr>
            <a:r>
              <a:t>150: Section attendance &amp; participation</a:t>
            </a:r>
          </a:p>
          <a:p>
            <a:pPr defTabSz="521208">
              <a:spcBef>
                <a:spcPts val="0"/>
              </a:spcBef>
              <a:defRPr b="0" sz="1600">
                <a:latin typeface="Times New Roman"/>
                <a:ea typeface="Times New Roman"/>
                <a:cs typeface="Times New Roman"/>
                <a:sym typeface="Times New Roman"/>
              </a:defRPr>
            </a:pPr>
            <a:r>
              <a:t>150: Presentation preparation outlines</a:t>
            </a:r>
          </a:p>
          <a:p>
            <a:pPr defTabSz="521208">
              <a:spcBef>
                <a:spcPts val="0"/>
              </a:spcBef>
              <a:defRPr b="0" sz="1600">
                <a:latin typeface="Times New Roman"/>
                <a:ea typeface="Times New Roman"/>
                <a:cs typeface="Times New Roman"/>
                <a:sym typeface="Times New Roman"/>
              </a:defRPr>
            </a:pPr>
            <a:r>
              <a:t>450: Presentions</a:t>
            </a:r>
          </a:p>
          <a:p>
            <a:pPr defTabSz="521208">
              <a:spcBef>
                <a:spcPts val="0"/>
              </a:spcBef>
              <a:defRPr b="0" sz="1600">
                <a:latin typeface="Times New Roman"/>
                <a:ea typeface="Times New Roman"/>
                <a:cs typeface="Times New Roman"/>
                <a:sym typeface="Times New Roman"/>
              </a:defRPr>
            </a:pPr>
            <a:r>
              <a:t>150: Feedback</a:t>
            </a:r>
          </a:p>
          <a:p>
            <a:pPr defTabSz="521208">
              <a:spcBef>
                <a:spcPts val="0"/>
              </a:spcBef>
              <a:defRPr b="0" sz="1600">
                <a:latin typeface="Times New Roman"/>
                <a:ea typeface="Times New Roman"/>
                <a:cs typeface="Times New Roman"/>
                <a:sym typeface="Times New Roman"/>
              </a:defRPr>
            </a:pPr>
          </a:p>
          <a:p>
            <a:pPr defTabSz="370331">
              <a:spcBef>
                <a:spcPts val="800"/>
              </a:spcBef>
              <a:defRPr sz="1600"/>
            </a:pPr>
            <a:r>
              <a:t>Mapping from points to grades:</a:t>
            </a:r>
          </a:p>
          <a:p>
            <a:pPr defTabSz="370331">
              <a:spcBef>
                <a:spcPts val="800"/>
              </a:spcBef>
              <a:defRPr b="0" sz="1600">
                <a:latin typeface="Times New Roman"/>
                <a:ea typeface="Times New Roman"/>
                <a:cs typeface="Times New Roman"/>
                <a:sym typeface="Times New Roman"/>
              </a:defRPr>
            </a:pPr>
            <a:r>
              <a:t>Not yet set. Curve could be higher or lower than: 20% A’s, 50% A’s, 15% B’s, 10% B’s, and 5% B-’s and below </a:t>
            </a:r>
          </a:p>
          <a:p>
            <a:pPr marL="203200" indent="-203200" defTabSz="370331">
              <a:spcBef>
                <a:spcPts val="800"/>
              </a:spcBef>
              <a:buSzPct val="100000"/>
              <a:buChar char="•"/>
              <a:defRPr b="0" sz="1600">
                <a:latin typeface="Times New Roman"/>
                <a:ea typeface="Times New Roman"/>
                <a:cs typeface="Times New Roman"/>
                <a:sym typeface="Times New Roman"/>
              </a:defRPr>
            </a:pPr>
            <a:r>
              <a:t>A: impress us</a:t>
            </a:r>
          </a:p>
          <a:p>
            <a:pPr marL="203200" indent="-203200" defTabSz="370331">
              <a:spcBef>
                <a:spcPts val="800"/>
              </a:spcBef>
              <a:buSzPct val="100000"/>
              <a:buChar char="•"/>
              <a:defRPr b="0" sz="1600">
                <a:latin typeface="Times New Roman"/>
                <a:ea typeface="Times New Roman"/>
                <a:cs typeface="Times New Roman"/>
                <a:sym typeface="Times New Roman"/>
              </a:defRPr>
            </a:pPr>
            <a:r>
              <a:t>A-: master the material</a:t>
            </a:r>
          </a:p>
          <a:p>
            <a:pPr marL="203200" indent="-203200" defTabSz="370331">
              <a:spcBef>
                <a:spcPts val="800"/>
              </a:spcBef>
              <a:buSzPct val="100000"/>
              <a:buChar char="•"/>
              <a:defRPr b="0" sz="1600">
                <a:latin typeface="Times New Roman"/>
                <a:ea typeface="Times New Roman"/>
                <a:cs typeface="Times New Roman"/>
                <a:sym typeface="Times New Roman"/>
              </a:defRPr>
            </a:pPr>
            <a:r>
              <a:t>B+: master the material, but with gaps</a:t>
            </a:r>
          </a:p>
          <a:p>
            <a:pPr marL="203200" indent="-203200" defTabSz="370331">
              <a:spcBef>
                <a:spcPts val="800"/>
              </a:spcBef>
              <a:buSzPct val="100000"/>
              <a:buChar char="•"/>
              <a:defRPr b="0" sz="1600">
                <a:latin typeface="Times New Roman"/>
                <a:ea typeface="Times New Roman"/>
                <a:cs typeface="Times New Roman"/>
                <a:sym typeface="Times New Roman"/>
              </a:defRPr>
            </a:pPr>
            <a:r>
              <a:t>B: the gaps in mastery begin to yawn wide</a:t>
            </a:r>
          </a:p>
          <a:p>
            <a:pPr marL="203200" indent="-203200" defTabSz="370331">
              <a:spcBef>
                <a:spcPts val="800"/>
              </a:spcBef>
              <a:buSzPct val="100000"/>
              <a:buChar char="•"/>
              <a:defRPr b="0" sz="1600">
                <a:latin typeface="Times New Roman"/>
                <a:ea typeface="Times New Roman"/>
                <a:cs typeface="Times New Roman"/>
                <a:sym typeface="Times New Roman"/>
              </a:defRPr>
            </a:pPr>
            <a:r>
              <a:t>B- &amp; below: a change of some sort needs to be made; you are not getting what you should get out of Berkeley, and we are not doing our job as teachers.</a:t>
            </a:r>
          </a:p>
          <a:p>
            <a:pPr defTabSz="521208">
              <a:defRPr b="0" sz="1600"/>
            </a:pPr>
          </a:p>
          <a:p>
            <a:pPr defTabSz="521208">
              <a:defRPr sz="1600"/>
            </a:pPr>
            <a:endParaRPr>
              <a:latin typeface="Times New Roman"/>
              <a:ea typeface="Times New Roman"/>
              <a:cs typeface="Times New Roman"/>
              <a:sym typeface="Times New Roman"/>
            </a:endParaRPr>
          </a:p>
          <a:p>
            <a:pPr defTabSz="521208">
              <a:defRPr sz="1600"/>
            </a:pPr>
            <a:r>
              <a:t>Points to letter grades:</a:t>
            </a:r>
            <a:endParaRPr>
              <a:latin typeface="Times New Roman"/>
              <a:ea typeface="Times New Roman"/>
              <a:cs typeface="Times New Roman"/>
              <a:sym typeface="Times New Roman"/>
            </a:endParaRPr>
          </a:p>
          <a:p>
            <a:pPr defTabSz="521208">
              <a:defRPr b="0" sz="1600">
                <a:latin typeface="Times New Roman"/>
                <a:ea typeface="Times New Roman"/>
                <a:cs typeface="Times New Roman"/>
                <a:sym typeface="Times New Roman"/>
              </a:defRPr>
            </a:pPr>
            <a:r>
              <a:t>The way it works is this: </a:t>
            </a:r>
          </a:p>
          <a:p>
            <a:pPr marL="457200" indent="-457200" defTabSz="521208">
              <a:buSzPct val="100000"/>
              <a:buChar char="•"/>
              <a:defRPr b="0" sz="1600">
                <a:latin typeface="Times New Roman"/>
                <a:ea typeface="Times New Roman"/>
                <a:cs typeface="Times New Roman"/>
                <a:sym typeface="Times New Roman"/>
              </a:defRPr>
            </a:pPr>
            <a:r>
              <a:t>We form our holistic assessment of the degree of effort and accomplishment of the class as a whole, </a:t>
            </a:r>
          </a:p>
          <a:p>
            <a:pPr marL="457200" indent="-457200" defTabSz="521208">
              <a:buSzPct val="100000"/>
              <a:buChar char="•"/>
              <a:defRPr b="0" sz="1600">
                <a:latin typeface="Times New Roman"/>
                <a:ea typeface="Times New Roman"/>
                <a:cs typeface="Times New Roman"/>
                <a:sym typeface="Times New Roman"/>
              </a:defRPr>
            </a:pPr>
            <a:r>
              <a:t>largely but not exclusively based on the scores people receive on assignments. </a:t>
            </a:r>
          </a:p>
          <a:p>
            <a:pPr marL="457200" indent="-457200" defTabSz="521208">
              <a:buSzPct val="100000"/>
              <a:buChar char="•"/>
              <a:defRPr b="0" sz="1600">
                <a:latin typeface="Times New Roman"/>
                <a:ea typeface="Times New Roman"/>
                <a:cs typeface="Times New Roman"/>
                <a:sym typeface="Times New Roman"/>
              </a:defRPr>
            </a:pPr>
            <a:r>
              <a:t>That assessment then sets the grade distribution. </a:t>
            </a:r>
          </a:p>
          <a:p>
            <a:pPr marL="457200" indent="-457200" defTabSz="521208">
              <a:buSzPct val="100000"/>
              <a:buChar char="•"/>
              <a:defRPr b="0" sz="1600">
                <a:latin typeface="Times New Roman"/>
                <a:ea typeface="Times New Roman"/>
                <a:cs typeface="Times New Roman"/>
                <a:sym typeface="Times New Roman"/>
              </a:defRPr>
            </a:pPr>
            <a:r>
              <a:t>We then take the assignment scores, adjust them for notable participation-based assistance in helping others learn, and rank all of you students. </a:t>
            </a:r>
          </a:p>
          <a:p>
            <a:pPr lvl="1" marL="621631" indent="-240631" defTabSz="521208">
              <a:buSzPct val="100000"/>
              <a:buChar char="•"/>
              <a:defRPr b="0" sz="1600">
                <a:latin typeface="Times New Roman"/>
                <a:ea typeface="Times New Roman"/>
                <a:cs typeface="Times New Roman"/>
                <a:sym typeface="Times New Roman"/>
              </a:defRPr>
            </a:pPr>
            <a:r>
              <a:t>By effort &amp; achievement.</a:t>
            </a:r>
          </a:p>
          <a:p>
            <a:pPr lvl="1" marL="621631" indent="-240631" defTabSz="521208">
              <a:buSzPct val="100000"/>
              <a:buChar char="•"/>
              <a:defRPr b="0" sz="1600">
                <a:latin typeface="Times New Roman"/>
                <a:ea typeface="Times New Roman"/>
                <a:cs typeface="Times New Roman"/>
                <a:sym typeface="Times New Roman"/>
              </a:defRPr>
            </a:pPr>
            <a:r>
              <a:t>Thus there is not a strict curve: </a:t>
            </a:r>
          </a:p>
          <a:p>
            <a:pPr lvl="1" marL="621631" indent="-240631" defTabSz="521208">
              <a:buSzPct val="100000"/>
              <a:buChar char="•"/>
              <a:defRPr b="0" sz="1600">
                <a:latin typeface="Times New Roman"/>
                <a:ea typeface="Times New Roman"/>
                <a:cs typeface="Times New Roman"/>
                <a:sym typeface="Times New Roman"/>
              </a:defRPr>
            </a:pPr>
            <a:r>
              <a:t>someone else doing better does not lower your grade. </a:t>
            </a:r>
          </a:p>
          <a:p>
            <a:pPr lvl="1" marL="621631" indent="-240631" defTabSz="521208">
              <a:buSzPct val="100000"/>
              <a:buChar char="•"/>
              <a:defRPr b="0" sz="1600">
                <a:latin typeface="Times New Roman"/>
                <a:ea typeface="Times New Roman"/>
                <a:cs typeface="Times New Roman"/>
                <a:sym typeface="Times New Roman"/>
              </a:defRPr>
            </a:pPr>
            <a:r>
              <a:t>In fact, it is the opposite—your helping someone else do better raises the average grade and, to the extent that we notice, directly raises yours as well. </a:t>
            </a:r>
          </a:p>
          <a:p>
            <a:pPr lvl="1" marL="621631" indent="-240631" defTabSz="521208">
              <a:buSzPct val="100000"/>
              <a:buChar char="•"/>
              <a:defRPr b="0" sz="1600">
                <a:latin typeface="Times New Roman"/>
                <a:ea typeface="Times New Roman"/>
                <a:cs typeface="Times New Roman"/>
                <a:sym typeface="Times New Roman"/>
              </a:defRPr>
            </a:pPr>
            <a:r>
              <a:t>But there is also not a rigid set of numerical cutoffs you will be able to count on</a:t>
            </a:r>
          </a:p>
          <a:p>
            <a:pPr marL="457200" indent="-457200" defTabSz="521208">
              <a:buSzPct val="100000"/>
              <a:buChar char="•"/>
              <a:defRPr b="0" sz="1600">
                <a:latin typeface="Times New Roman"/>
                <a:ea typeface="Times New Roman"/>
                <a:cs typeface="Times New Roman"/>
                <a:sym typeface="Times New Roman"/>
              </a:defRPr>
            </a:pPr>
            <a:r>
              <a:t>Oral exams for edge cases…</a:t>
            </a:r>
          </a:p>
        </p:txBody>
      </p:sp>
      <p:pic>
        <p:nvPicPr>
          <p:cNvPr id="17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3188333" fill="hold"/>
                                        <p:tgtEl>
                                          <p:spTgt spid="17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6"/>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